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ms-powerpoint.presentation.macroEnabled.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76"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7"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5" d="100"/>
          <a:sy n="85" d="100"/>
        </p:scale>
        <p:origin x="-96" y="-46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Subtitle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Title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en-US" smtClean="0"/>
              <a:t>Click to edit Master title style</a:t>
            </a:r>
            <a:endParaRPr kumimoji="0" lang="en-US"/>
          </a:p>
        </p:txBody>
      </p:sp>
      <p:cxnSp>
        <p:nvCxnSpPr>
          <p:cNvPr id="8" name="Straight Connector 7"/>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Oval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a:p>
        </p:txBody>
      </p:sp>
      <p:sp>
        <p:nvSpPr>
          <p:cNvPr id="15" name="Date Placeholder 14"/>
          <p:cNvSpPr>
            <a:spLocks noGrp="1"/>
          </p:cNvSpPr>
          <p:nvPr>
            <p:ph type="dt" sz="half" idx="10"/>
          </p:nvPr>
        </p:nvSpPr>
        <p:spPr/>
        <p:txBody>
          <a:bodyPr/>
          <a:lstStyle/>
          <a:p>
            <a:fld id="{2B008398-E8E3-4834-B8E6-2443DD497B2F}" type="datetimeFigureOut">
              <a:rPr lang="en-US" smtClean="0"/>
              <a:pPr/>
              <a:t>4/29/2019</a:t>
            </a:fld>
            <a:endParaRPr lang="en-US"/>
          </a:p>
        </p:txBody>
      </p:sp>
      <p:sp>
        <p:nvSpPr>
          <p:cNvPr id="16" name="Slide Number Placeholder 15"/>
          <p:cNvSpPr>
            <a:spLocks noGrp="1"/>
          </p:cNvSpPr>
          <p:nvPr>
            <p:ph type="sldNum" sz="quarter" idx="11"/>
          </p:nvPr>
        </p:nvSpPr>
        <p:spPr/>
        <p:txBody>
          <a:bodyPr/>
          <a:lstStyle/>
          <a:p>
            <a:fld id="{D15F5B42-C615-4968-96FD-079A0C91B96F}" type="slidenum">
              <a:rPr lang="en-US" smtClean="0"/>
              <a:pPr/>
              <a:t>‹#›</a:t>
            </a:fld>
            <a:endParaRPr lang="en-US"/>
          </a:p>
        </p:txBody>
      </p:sp>
      <p:sp>
        <p:nvSpPr>
          <p:cNvPr id="17" name="Footer Placeholder 16"/>
          <p:cNvSpPr>
            <a:spLocks noGrp="1"/>
          </p:cNvSpPr>
          <p:nvPr>
            <p:ph type="ftr" sz="quarter" idx="12"/>
          </p:nvPr>
        </p:nvSpPr>
        <p:spPr/>
        <p:txBody>
          <a:body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9" name="Content Placeholder 8"/>
          <p:cNvSpPr>
            <a:spLocks noGrp="1"/>
          </p:cNvSpPr>
          <p:nvPr>
            <p:ph idx="1"/>
          </p:nvPr>
        </p:nvSpPr>
        <p:spPr>
          <a:xfrm>
            <a:off x="457200" y="1524000"/>
            <a:ext cx="8229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4" name="Date Placeholder 13"/>
          <p:cNvSpPr>
            <a:spLocks noGrp="1"/>
          </p:cNvSpPr>
          <p:nvPr>
            <p:ph type="dt" sz="half" idx="14"/>
          </p:nvPr>
        </p:nvSpPr>
        <p:spPr/>
        <p:txBody>
          <a:bodyPr/>
          <a:lstStyle/>
          <a:p>
            <a:fld id="{2B008398-E8E3-4834-B8E6-2443DD497B2F}" type="datetimeFigureOut">
              <a:rPr lang="en-US" smtClean="0"/>
              <a:pPr/>
              <a:t>4/29/2019</a:t>
            </a:fld>
            <a:endParaRPr lang="en-US"/>
          </a:p>
        </p:txBody>
      </p:sp>
      <p:sp>
        <p:nvSpPr>
          <p:cNvPr id="15" name="Slide Number Placeholder 14"/>
          <p:cNvSpPr>
            <a:spLocks noGrp="1"/>
          </p:cNvSpPr>
          <p:nvPr>
            <p:ph type="sldNum" sz="quarter" idx="15"/>
          </p:nvPr>
        </p:nvSpPr>
        <p:spPr/>
        <p:txBody>
          <a:bodyPr/>
          <a:lstStyle>
            <a:lvl1pPr algn="ctr">
              <a:defRPr/>
            </a:lvl1pPr>
          </a:lstStyle>
          <a:p>
            <a:fld id="{D15F5B42-C615-4968-96FD-079A0C91B96F}" type="slidenum">
              <a:rPr lang="en-US" smtClean="0"/>
              <a:pPr/>
              <a:t>‹#›</a:t>
            </a:fld>
            <a:endParaRPr lang="en-US"/>
          </a:p>
        </p:txBody>
      </p:sp>
      <p:sp>
        <p:nvSpPr>
          <p:cNvPr id="16" name="Footer Placeholder 15"/>
          <p:cNvSpPr>
            <a:spLocks noGrp="1"/>
          </p:cNvSpPr>
          <p:nvPr>
            <p:ph type="ftr" sz="quarter" idx="16"/>
          </p:nvPr>
        </p:nvSpPr>
        <p:spPr/>
        <p:txBody>
          <a:bodyPr/>
          <a:lstStyle/>
          <a:p>
            <a:endParaRPr lang="en-US"/>
          </a:p>
        </p:txBody>
      </p:sp>
      <p:sp>
        <p:nvSpPr>
          <p:cNvPr id="17" name="Title 16"/>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2B008398-E8E3-4834-B8E6-2443DD497B2F}" type="datetimeFigureOut">
              <a:rPr lang="en-US" smtClean="0"/>
              <a:pPr/>
              <a:t>4/29/2019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5F5B42-C615-4968-96FD-079A0C91B96F}" type="slidenum">
              <a:rPr lang="en-US" smtClean="0"/>
              <a:pPr/>
              <a:t>‹#›</a:t>
            </a:fld>
            <a:endParaRPr lang="en-US"/>
          </a:p>
        </p:txBody>
      </p:sp>
      <p:sp>
        <p:nvSpPr>
          <p:cNvPr id="2" name="Title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cxnSp>
        <p:nvCxnSpPr>
          <p:cNvPr id="7" name="Straight Connector 6"/>
          <p:cNvCxnSpPr/>
          <p:nvPr/>
        </p:nvCxnSpPr>
        <p:spPr>
          <a:xfrm>
            <a:off x="685800" y="4916992"/>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2B008398-E8E3-4834-B8E6-2443DD497B2F}" type="datetimeFigureOut">
              <a:rPr lang="en-US" smtClean="0"/>
              <a:pPr/>
              <a:t>4/29/2019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5F5B42-C615-4968-96FD-079A0C91B96F}" type="slidenum">
              <a:rPr lang="en-US" smtClean="0"/>
              <a:pPr/>
              <a:t>‹#›</a:t>
            </a:fld>
            <a:endParaRPr lang="en-US"/>
          </a:p>
        </p:txBody>
      </p:sp>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11" name="Content Placeholder 10"/>
          <p:cNvSpPr>
            <a:spLocks noGrp="1"/>
          </p:cNvSpPr>
          <p:nvPr>
            <p:ph sz="half" idx="1"/>
          </p:nvPr>
        </p:nvSpPr>
        <p:spPr>
          <a:xfrm>
            <a:off x="457200" y="1524000"/>
            <a:ext cx="4059936"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524000"/>
            <a:ext cx="4059936"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p:txBody>
          <a:bodyPr/>
          <a:lstStyle/>
          <a:p>
            <a:fld id="{D15F5B42-C615-4968-96FD-079A0C91B96F}" type="slidenum">
              <a:rPr lang="en-US" smtClean="0"/>
              <a:pPr/>
              <a:t>‹#›</a:t>
            </a:fld>
            <a:endParaRPr lang="en-US"/>
          </a:p>
        </p:txBody>
      </p:sp>
      <p:sp>
        <p:nvSpPr>
          <p:cNvPr id="8" name="Footer Placeholder 7"/>
          <p:cNvSpPr>
            <a:spLocks noGrp="1"/>
          </p:cNvSpPr>
          <p:nvPr>
            <p:ph type="ftr" sz="quarter" idx="11"/>
          </p:nvPr>
        </p:nvSpPr>
        <p:spPr/>
        <p:txBody>
          <a:bodyPr/>
          <a:lstStyle/>
          <a:p>
            <a:endParaRPr lang="en-US"/>
          </a:p>
        </p:txBody>
      </p:sp>
      <p:sp>
        <p:nvSpPr>
          <p:cNvPr id="7" name="Date Placeholder 6"/>
          <p:cNvSpPr>
            <a:spLocks noGrp="1"/>
          </p:cNvSpPr>
          <p:nvPr>
            <p:ph type="dt" sz="half" idx="10"/>
          </p:nvPr>
        </p:nvSpPr>
        <p:spPr/>
        <p:txBody>
          <a:bodyPr/>
          <a:lstStyle/>
          <a:p>
            <a:fld id="{2B008398-E8E3-4834-B8E6-2443DD497B2F}" type="datetimeFigureOut">
              <a:rPr lang="en-US" smtClean="0"/>
              <a:pPr/>
              <a:t>4/29/2019</a:t>
            </a:fld>
            <a:endParaRPr lang="en-US"/>
          </a:p>
        </p:txBody>
      </p:sp>
      <p:sp>
        <p:nvSpPr>
          <p:cNvPr id="3" name="Text Placeholder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32" name="Content Placeholder 31"/>
          <p:cNvSpPr>
            <a:spLocks noGrp="1"/>
          </p:cNvSpPr>
          <p:nvPr>
            <p:ph sz="half" idx="2"/>
          </p:nvPr>
        </p:nvSpPr>
        <p:spPr>
          <a:xfrm>
            <a:off x="457200" y="2201896"/>
            <a:ext cx="4038600" cy="391363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34" name="Content Placeholder 33"/>
          <p:cNvSpPr>
            <a:spLocks noGrp="1"/>
          </p:cNvSpPr>
          <p:nvPr>
            <p:ph sz="quarter" idx="4"/>
          </p:nvPr>
        </p:nvSpPr>
        <p:spPr>
          <a:xfrm>
            <a:off x="4649788" y="2201896"/>
            <a:ext cx="4038600" cy="391363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 name="Title 1"/>
          <p:cNvSpPr>
            <a:spLocks noGrp="1"/>
          </p:cNvSpPr>
          <p:nvPr>
            <p:ph type="title"/>
          </p:nvPr>
        </p:nvSpPr>
        <p:spPr>
          <a:xfrm>
            <a:off x="457200" y="155448"/>
            <a:ext cx="8229600" cy="1143000"/>
          </a:xfrm>
        </p:spPr>
        <p:txBody>
          <a:bodyPr anchor="b" anchorCtr="0"/>
          <a:lstStyle>
            <a:lvl1pPr>
              <a:defRPr/>
            </a:lvl1pPr>
          </a:lstStyle>
          <a:p>
            <a:r>
              <a:rPr kumimoji="0" lang="en-US" smtClean="0"/>
              <a:t>Click to edit Master title style</a:t>
            </a:r>
            <a:endParaRPr kumimoji="0" lang="en-US"/>
          </a:p>
        </p:txBody>
      </p:sp>
      <p:sp>
        <p:nvSpPr>
          <p:cNvPr id="12" name="Text Placeholder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cxnSp>
        <p:nvCxnSpPr>
          <p:cNvPr id="10" name="Straight Connector 9"/>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2B008398-E8E3-4834-B8E6-2443DD497B2F}" type="datetimeFigureOut">
              <a:rPr lang="en-US" smtClean="0"/>
              <a:pPr/>
              <a:t>4/29/2019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15F5B42-C615-4968-96FD-079A0C91B96F}" type="slidenum">
              <a:rPr lang="en-US" smtClean="0"/>
              <a:pPr/>
              <a:t>‹#›</a:t>
            </a:fld>
            <a:endParaRPr lang="en-US"/>
          </a:p>
        </p:txBody>
      </p:sp>
      <p:sp>
        <p:nvSpPr>
          <p:cNvPr id="2" name="Title 1"/>
          <p:cNvSpPr>
            <a:spLocks noGrp="1"/>
          </p:cNvSpPr>
          <p:nvPr>
            <p:ph type="title"/>
          </p:nvPr>
        </p:nvSpPr>
        <p:spPr/>
        <p:txBody>
          <a:bodyPr/>
          <a:lstStyle/>
          <a:p>
            <a:r>
              <a:rPr kumimoji="0" lang="en-US" smtClean="0"/>
              <a:t>Click to edit Master title style</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B008398-E8E3-4834-B8E6-2443DD497B2F}" type="datetimeFigureOut">
              <a:rPr lang="en-US" smtClean="0"/>
              <a:pPr/>
              <a:t>4/29/2019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15F5B42-C615-4968-96FD-079A0C91B96F}"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9" name="Content Placeholder 28"/>
          <p:cNvSpPr>
            <a:spLocks noGrp="1"/>
          </p:cNvSpPr>
          <p:nvPr>
            <p:ph sz="quarter" idx="1"/>
          </p:nvPr>
        </p:nvSpPr>
        <p:spPr>
          <a:xfrm>
            <a:off x="457200" y="457200"/>
            <a:ext cx="6248400" cy="5715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3" name="Text Placeholder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31" name="Title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en-US" smtClean="0"/>
              <a:t>Click to edit Master title style</a:t>
            </a:r>
            <a:endParaRPr kumimoji="0" lang="en-US"/>
          </a:p>
        </p:txBody>
      </p:sp>
      <p:sp>
        <p:nvSpPr>
          <p:cNvPr id="8" name="Date Placeholder 7"/>
          <p:cNvSpPr>
            <a:spLocks noGrp="1"/>
          </p:cNvSpPr>
          <p:nvPr>
            <p:ph type="dt" sz="half" idx="14"/>
          </p:nvPr>
        </p:nvSpPr>
        <p:spPr/>
        <p:txBody>
          <a:bodyPr/>
          <a:lstStyle/>
          <a:p>
            <a:fld id="{2B008398-E8E3-4834-B8E6-2443DD497B2F}" type="datetimeFigureOut">
              <a:rPr lang="en-US" smtClean="0"/>
              <a:pPr/>
              <a:t>4/29/2019</a:t>
            </a:fld>
            <a:endParaRPr lang="en-US"/>
          </a:p>
        </p:txBody>
      </p:sp>
      <p:sp>
        <p:nvSpPr>
          <p:cNvPr id="9" name="Slide Number Placeholder 8"/>
          <p:cNvSpPr>
            <a:spLocks noGrp="1"/>
          </p:cNvSpPr>
          <p:nvPr>
            <p:ph type="sldNum" sz="quarter" idx="15"/>
          </p:nvPr>
        </p:nvSpPr>
        <p:spPr/>
        <p:txBody>
          <a:bodyPr/>
          <a:lstStyle/>
          <a:p>
            <a:fld id="{D15F5B42-C615-4968-96FD-079A0C91B96F}" type="slidenum">
              <a:rPr lang="en-US" smtClean="0"/>
              <a:pPr/>
              <a:t>‹#›</a:t>
            </a:fld>
            <a:endParaRPr lang="en-US"/>
          </a:p>
        </p:txBody>
      </p:sp>
      <p:sp>
        <p:nvSpPr>
          <p:cNvPr id="10" name="Footer Placeholder 9"/>
          <p:cNvSpPr>
            <a:spLocks noGrp="1"/>
          </p:cNvSpPr>
          <p:nvPr>
            <p:ph type="ftr" sz="quarter" idx="16"/>
          </p:nvPr>
        </p:nvSpPr>
        <p:spPr/>
        <p:txBody>
          <a:bodyPr/>
          <a:lstStyle/>
          <a:p>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en-US" smtClean="0"/>
              <a:t>Click icon to add picture</a:t>
            </a:r>
            <a:endParaRPr kumimoji="0" lang="en-US"/>
          </a:p>
        </p:txBody>
      </p:sp>
      <p:sp>
        <p:nvSpPr>
          <p:cNvPr id="4" name="Text Placeholder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8" name="Date Placeholder 7"/>
          <p:cNvSpPr>
            <a:spLocks noGrp="1"/>
          </p:cNvSpPr>
          <p:nvPr>
            <p:ph type="dt" sz="half" idx="10"/>
          </p:nvPr>
        </p:nvSpPr>
        <p:spPr/>
        <p:txBody>
          <a:bodyPr/>
          <a:lstStyle/>
          <a:p>
            <a:fld id="{2B008398-E8E3-4834-B8E6-2443DD497B2F}" type="datetimeFigureOut">
              <a:rPr lang="en-US" smtClean="0"/>
              <a:pPr/>
              <a:t>4/29/2019</a:t>
            </a:fld>
            <a:endParaRPr lang="en-US"/>
          </a:p>
        </p:txBody>
      </p:sp>
      <p:sp>
        <p:nvSpPr>
          <p:cNvPr id="9" name="Slide Number Placeholder 8"/>
          <p:cNvSpPr>
            <a:spLocks noGrp="1"/>
          </p:cNvSpPr>
          <p:nvPr>
            <p:ph type="sldNum" sz="quarter" idx="11"/>
          </p:nvPr>
        </p:nvSpPr>
        <p:spPr/>
        <p:txBody>
          <a:bodyPr/>
          <a:lstStyle/>
          <a:p>
            <a:fld id="{D15F5B42-C615-4968-96FD-079A0C91B96F}" type="slidenum">
              <a:rPr lang="en-US" smtClean="0"/>
              <a:pPr/>
              <a:t>‹#›</a:t>
            </a:fld>
            <a:endParaRPr lang="en-US"/>
          </a:p>
        </p:txBody>
      </p:sp>
      <p:sp>
        <p:nvSpPr>
          <p:cNvPr id="10" name="Footer Placeholder 9"/>
          <p:cNvSpPr>
            <a:spLocks noGrp="1"/>
          </p:cNvSpPr>
          <p:nvPr>
            <p:ph type="ftr" sz="quarter" idx="12"/>
          </p:nvPr>
        </p:nvSpPr>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B008398-E8E3-4834-B8E6-2443DD497B2F}" type="datetimeFigureOut">
              <a:rPr lang="en-US" smtClean="0"/>
              <a:pPr/>
              <a:t>4/29/2019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5F5B42-C615-4968-96FD-079A0C91B96F}"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B008398-E8E3-4834-B8E6-2443DD497B2F}" type="datetimeFigureOut">
              <a:rPr lang="en-US" smtClean="0"/>
              <a:pPr/>
              <a:t>4/29/2019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5F5B42-C615-4968-96FD-079A0C91B96F}"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Text Placeholder 8"/>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fld id="{2B008398-E8E3-4834-B8E6-2443DD497B2F}" type="datetimeFigureOut">
              <a:rPr lang="en-US" smtClean="0"/>
              <a:pPr/>
              <a:t>4/29/2019</a:t>
            </a:fld>
            <a:endParaRPr lang="en-US"/>
          </a:p>
        </p:txBody>
      </p:sp>
      <p:sp>
        <p:nvSpPr>
          <p:cNvPr id="10" name="Footer Placeholder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endParaRPr lang="en-US"/>
          </a:p>
        </p:txBody>
      </p:sp>
      <p:sp>
        <p:nvSpPr>
          <p:cNvPr id="22" name="Slide Number Placeholder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D15F5B42-C615-4968-96FD-079A0C91B96F}" type="slidenum">
              <a:rPr lang="en-US" smtClean="0"/>
              <a:pPr/>
              <a:t>‹#›</a:t>
            </a:fld>
            <a:endParaRPr lang="en-US"/>
          </a:p>
        </p:txBody>
      </p:sp>
      <p:sp>
        <p:nvSpPr>
          <p:cNvPr id="5" name="Title Placeholder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en-US" smtClean="0"/>
              <a:t>Click to edit Master title style</a:t>
            </a:r>
            <a:endParaRPr kumimoji="0" lang="en-US"/>
          </a:p>
        </p:txBody>
      </p:sp>
    </p:spTree>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normAutofit fontScale="92500" lnSpcReduction="10000"/>
          </a:bodyPr>
          <a:lstStyle/>
          <a:p>
            <a:r>
              <a:rPr lang="en-US" dirty="0" smtClean="0"/>
              <a:t>NAME</a:t>
            </a:r>
          </a:p>
          <a:p>
            <a:r>
              <a:rPr lang="en-US" dirty="0" smtClean="0"/>
              <a:t>INSTITUTION</a:t>
            </a:r>
          </a:p>
          <a:p>
            <a:r>
              <a:rPr lang="en-US" dirty="0" smtClean="0"/>
              <a:t>DATE</a:t>
            </a:r>
          </a:p>
          <a:p>
            <a:endParaRPr lang="en-US" dirty="0"/>
          </a:p>
        </p:txBody>
      </p:sp>
      <p:sp>
        <p:nvSpPr>
          <p:cNvPr id="2" name="Title 1"/>
          <p:cNvSpPr>
            <a:spLocks noGrp="1"/>
          </p:cNvSpPr>
          <p:nvPr>
            <p:ph type="ctrTitle"/>
          </p:nvPr>
        </p:nvSpPr>
        <p:spPr/>
        <p:txBody>
          <a:bodyPr/>
          <a:lstStyle/>
          <a:p>
            <a:r>
              <a:rPr lang="en-US" dirty="0" smtClean="0"/>
              <a:t>ACCOUNTING PRESENTATION</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r>
              <a:rPr lang="en-US" dirty="0" smtClean="0"/>
              <a:t>The area of managerial business makes its part in maintaining and preserving business ethics seriously. The International organization of accountants, The worldwide governing body, has The code of ethics that employs to managerial accountants worldwide. The IFAC code outlines moral duties about fields, e.g., taxes, charges, publicity, and solicitation. It also includes ethical guidelines about honesty and objectivity, determination of moral disputes, competence, and privacy. IFAC moral standards are required requirements. If they are stricter than the ethical requirements the nation enforces, managerial accountants must abide by IFAC moral standards.</a:t>
            </a:r>
          </a:p>
          <a:p>
            <a:r>
              <a:rPr lang="en-US" dirty="0" smtClean="0"/>
              <a:t> </a:t>
            </a:r>
          </a:p>
          <a:p>
            <a:endParaRPr lang="en-US" dirty="0" smtClean="0"/>
          </a:p>
          <a:p>
            <a:endParaRPr lang="en-US" dirty="0"/>
          </a:p>
        </p:txBody>
      </p:sp>
      <p:sp>
        <p:nvSpPr>
          <p:cNvPr id="2" name="Title 1"/>
          <p:cNvSpPr>
            <a:spLocks noGrp="1"/>
          </p:cNvSpPr>
          <p:nvPr>
            <p:ph type="title"/>
          </p:nvPr>
        </p:nvSpPr>
        <p:spPr/>
        <p:txBody>
          <a:bodyPr/>
          <a:lstStyle/>
          <a:p>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smtClean="0"/>
              <a:t>A look at managerial purposes demonstrates how integrated its tasks and duties are with business ethics and moral standards. The administrative business focuses on providing data used in job design, decision making, evaluating and monitoring the effectiveness of internal business controls. On the design side, budgeting and prediction are purposes of managerial business. Investigation studies such as cost-volume-profit analysis, investment assessment techniques, and profit analysis studies help managers make significant business decisions.</a:t>
            </a:r>
          </a:p>
          <a:p>
            <a:endParaRPr lang="en-US" dirty="0"/>
          </a:p>
        </p:txBody>
      </p:sp>
      <p:sp>
        <p:nvSpPr>
          <p:cNvPr id="2" name="Title 1"/>
          <p:cNvSpPr>
            <a:spLocks noGrp="1"/>
          </p:cNvSpPr>
          <p:nvPr>
            <p:ph type="title"/>
          </p:nvPr>
        </p:nvSpPr>
        <p:spPr/>
        <p:txBody>
          <a:bodyPr/>
          <a:lstStyle/>
          <a:p>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20000"/>
          </a:bodyPr>
          <a:lstStyle/>
          <a:p>
            <a:r>
              <a:rPr lang="en-US" dirty="0" smtClean="0"/>
              <a:t>The way deals with business ethics, the discussion of questions of moral right versus injustice in the context of business knowledge. Various business leaders are increasingly being held accountable and accountable for their ethical behavior. Organizations have discovered that the costs of illegal activities may be higher, both legally, and from the position of brand image and reputation.</a:t>
            </a:r>
          </a:p>
          <a:p>
            <a:r>
              <a:rPr lang="en-US" dirty="0" smtClean="0"/>
              <a:t> </a:t>
            </a:r>
          </a:p>
          <a:p>
            <a:r>
              <a:rPr lang="en-US" dirty="0" smtClean="0"/>
              <a:t>The Enron scandal is probably the most well-known case of inappropriate business philosophies on the part of the business ' directors. But other corporations have also played a role in increasing awareness about the value of ethics in the business group: WorldCom, Rite care, and Global cross, to call a few. Business reversals, jail policies, and job collapse have represented the yield harvested from unethically-sown business practices by these entities.</a:t>
            </a:r>
          </a:p>
          <a:p>
            <a:endParaRPr lang="en-US" dirty="0"/>
          </a:p>
        </p:txBody>
      </p:sp>
      <p:sp>
        <p:nvSpPr>
          <p:cNvPr id="2" name="Title 1"/>
          <p:cNvSpPr>
            <a:spLocks noGrp="1"/>
          </p:cNvSpPr>
          <p:nvPr>
            <p:ph type="title"/>
          </p:nvPr>
        </p:nvSpPr>
        <p:spPr/>
        <p:txBody>
          <a:bodyPr/>
          <a:lstStyle/>
          <a:p>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0000" lnSpcReduction="20000"/>
          </a:bodyPr>
          <a:lstStyle/>
          <a:p>
            <a:r>
              <a:rPr lang="en-US" dirty="0" smtClean="0"/>
              <a:t>Despite the emphasis on ethics, business accountants ' activities continue to play a central role in unethical business decisions and activities. While some studies show that college ethics classes may help improve students ' moral consciousness, some studies have explored how to expand ethics training to practicing professional accountants effectively. While ethics requirements in the USA are general, ethics training </a:t>
            </a:r>
            <a:r>
              <a:rPr lang="en-US" dirty="0" err="1" smtClean="0"/>
              <a:t>programmes</a:t>
            </a:r>
            <a:r>
              <a:rPr lang="en-US" dirty="0" smtClean="0"/>
              <a:t> frequently focus on rules and regulations, rather than on providing instruments to resolve moral dilemmas. The Golden Rule) and unity, demonstrated by the logical positive way in all aspects of one's life.</a:t>
            </a:r>
          </a:p>
          <a:p>
            <a:r>
              <a:rPr lang="en-US" dirty="0" smtClean="0"/>
              <a:t> </a:t>
            </a:r>
          </a:p>
          <a:p>
            <a:r>
              <a:rPr lang="en-US" dirty="0" smtClean="0"/>
              <a:t>The integration of ethics into business and business is called applied ethics because the moral principles taught in these humanities classes are applied to functional business positions in business courses. With practical philosophies, students take to bring a new dimension to their business decision process—soft moral issues in addition to the problematic figures traditionally used to assess business projects. Communication QUESTIONS Some reason that ethics will not be taught at college because students have already shaped their beliefs when they go to college.</a:t>
            </a:r>
          </a:p>
          <a:p>
            <a:endParaRPr lang="en-US" dirty="0"/>
          </a:p>
        </p:txBody>
      </p:sp>
      <p:sp>
        <p:nvSpPr>
          <p:cNvPr id="2" name="Title 1"/>
          <p:cNvSpPr>
            <a:spLocks noGrp="1"/>
          </p:cNvSpPr>
          <p:nvPr>
            <p:ph type="title"/>
          </p:nvPr>
        </p:nvSpPr>
        <p:spPr/>
        <p:txBody>
          <a:bodyPr/>
          <a:lstStyle/>
          <a:p>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smtClean="0"/>
              <a:t>Business Ethics philosophy can be regarded as the principles and beliefs that define goals and actions people should take when dealing with other human race. Nevertheless, business ethics may be defined as the ethical rules of the job. It analyzes moral or ethical issues that occur in the business situation. Broadly, it has both prescriptive and descriptive proportions. Organization knowledge and business differentiation are considered as authoritative whereas academics were trying to understand business behavior.</a:t>
            </a:r>
          </a:p>
          <a:p>
            <a:endParaRPr lang="en-US" dirty="0"/>
          </a:p>
        </p:txBody>
      </p:sp>
      <p:sp>
        <p:nvSpPr>
          <p:cNvPr id="2" name="Title 1"/>
          <p:cNvSpPr>
            <a:spLocks noGrp="1"/>
          </p:cNvSpPr>
          <p:nvPr>
            <p:ph type="title"/>
          </p:nvPr>
        </p:nvSpPr>
        <p:spPr/>
        <p:txBody>
          <a:bodyPr/>
          <a:lstStyle/>
          <a:p>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62500" lnSpcReduction="20000"/>
          </a:bodyPr>
          <a:lstStyle/>
          <a:p>
            <a:r>
              <a:rPr lang="en-US" dirty="0" smtClean="0"/>
              <a:t>Ethical business practices are thought to be carried out at all business aspects, which include product innovation, acquisition, planning of financial statements and enlisting of personnel, among others. As it has been demonstrated in the article, adherence to rules of business ethics may be advantageous to the organization, clients, worker and other stakeholders that are involved immediately or indirectly by the organization. It has also been pointed out that adherence to moral and socially accountable business rules may take disadvantageous to this organization. Nevertheless, the organizational disadvantages that may be induced by that are argued to be advantages to the broader world. A large amount of stakeholders involved presents this fundamental challenge to the execution of ethical and socially responsible business practices. Thus, while corporations are encouraged to behave ethically, they have to be mindful of the restrictions and challenges needed.</a:t>
            </a:r>
          </a:p>
          <a:p>
            <a:r>
              <a:rPr lang="en-US" dirty="0" smtClean="0"/>
              <a:t> </a:t>
            </a:r>
          </a:p>
          <a:p>
            <a:r>
              <a:rPr lang="en-US" dirty="0" smtClean="0"/>
              <a:t>As stated above, financial federalism relates to the complicated interrelationship between the government and the states in the field of business. Three components are central to the business interrelationship: Federal-provincial tax arrangements, government conditional and block grants, and equalization payments. Both the government and the provinces/territories have the inherent power to enforce primary forms of tax, e.g., income and corporate taxation. In doing So, the various levels of government normally align their efforts through federal-provincial/territorial tax arrangements. This is because of numerous reasons.</a:t>
            </a:r>
          </a:p>
          <a:p>
            <a:endParaRPr lang="en-US" dirty="0"/>
          </a:p>
        </p:txBody>
      </p:sp>
      <p:sp>
        <p:nvSpPr>
          <p:cNvPr id="2" name="Title 1"/>
          <p:cNvSpPr>
            <a:spLocks noGrp="1"/>
          </p:cNvSpPr>
          <p:nvPr>
            <p:ph type="title"/>
          </p:nvPr>
        </p:nvSpPr>
        <p:spPr/>
        <p:txBody>
          <a:bodyPr>
            <a:normAutofit fontScale="90000"/>
          </a:bodyPr>
          <a:lstStyle/>
          <a:p>
            <a:r>
              <a:rPr lang="en-US" dirty="0" smtClean="0"/>
              <a:t>Interrelationships among Financial Statements</a:t>
            </a:r>
            <a:br>
              <a:rPr lang="en-US" dirty="0" smtClean="0"/>
            </a:b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7500" lnSpcReduction="20000"/>
          </a:bodyPr>
          <a:lstStyle/>
          <a:p>
            <a:r>
              <a:rPr lang="en-US" dirty="0" smtClean="0"/>
              <a:t>Presented the nature of this business among degrees of government at offering services to the people and the system interrelationships among levels of administration, interpreting patterns at government and authorities expenditures and revenues is crucial for identifying and analyzing potential fiscal pressures for the sector. The national government partners with state and local governments to accomplish public priorities through execution of a kind of </a:t>
            </a:r>
            <a:r>
              <a:rPr lang="en-US" dirty="0" err="1" smtClean="0"/>
              <a:t>programmes</a:t>
            </a:r>
            <a:r>
              <a:rPr lang="en-US" dirty="0" smtClean="0"/>
              <a:t>. This connectedness which </a:t>
            </a:r>
            <a:r>
              <a:rPr lang="en-US" dirty="0" smtClean="0"/>
              <a:t>defines</a:t>
            </a:r>
            <a:r>
              <a:rPr lang="en-US" dirty="0" smtClean="0"/>
              <a:t> </a:t>
            </a:r>
            <a:r>
              <a:rPr lang="en-US" dirty="0" smtClean="0"/>
              <a:t>(</a:t>
            </a:r>
            <a:r>
              <a:rPr lang="en-US" dirty="0" err="1" smtClean="0"/>
              <a:t>Otley</a:t>
            </a:r>
            <a:r>
              <a:rPr lang="en-US" dirty="0" smtClean="0"/>
              <a:t>, </a:t>
            </a:r>
            <a:r>
              <a:rPr lang="en-US" dirty="0" smtClean="0"/>
              <a:t>2016</a:t>
            </a:r>
            <a:r>
              <a:rPr lang="en-US" dirty="0" smtClean="0"/>
              <a:t>). </a:t>
            </a:r>
          </a:p>
          <a:p>
            <a:r>
              <a:rPr lang="en-US" dirty="0" smtClean="0"/>
              <a:t> </a:t>
            </a:r>
          </a:p>
          <a:p>
            <a:r>
              <a:rPr lang="en-US" dirty="0" smtClean="0"/>
              <a:t>Physical interrelationships provide immediate opportunities to create synergy among business units. For instance, if multiple business units need a specific material, the acquisition of the equipment will be shared among the business units. The sharing of the procurement process will result in price reduction. Such interrelationships may be simultaneously in binary value chain actions.</a:t>
            </a:r>
          </a:p>
          <a:p>
            <a:r>
              <a:rPr lang="en-US" dirty="0" smtClean="0"/>
              <a:t> </a:t>
            </a:r>
          </a:p>
          <a:p>
            <a:endParaRPr lang="en-US" dirty="0"/>
          </a:p>
        </p:txBody>
      </p:sp>
      <p:sp>
        <p:nvSpPr>
          <p:cNvPr id="2" name="Title 1"/>
          <p:cNvSpPr>
            <a:spLocks noGrp="1"/>
          </p:cNvSpPr>
          <p:nvPr>
            <p:ph type="title"/>
          </p:nvPr>
        </p:nvSpPr>
        <p:spPr/>
        <p:txBody>
          <a:bodyPr/>
          <a:lstStyle/>
          <a:p>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a:bodyPr>
          <a:lstStyle/>
          <a:p>
            <a:r>
              <a:rPr lang="en-US" dirty="0" smtClean="0"/>
              <a:t>This value chain determines the two types of interrelationships that may produce activity. The first is The Corporation’s ability to transport skills or expertise among same value chains. The time is the ability to get actions. Two business units, for instance, will get the same sales force or logistics system. This value chain helps reveal the last two (and most significant) conceptions of corporate strategy. The transfer of skills among business units at this diversified organization is the foundation for one idea. While each business unit has one distinct value chain, knowledge about how to do actions is transmitted among these units.</a:t>
            </a:r>
          </a:p>
          <a:p>
            <a:endParaRPr lang="en-US" dirty="0"/>
          </a:p>
        </p:txBody>
      </p:sp>
      <p:sp>
        <p:nvSpPr>
          <p:cNvPr id="2" name="Title 1"/>
          <p:cNvSpPr>
            <a:spLocks noGrp="1"/>
          </p:cNvSpPr>
          <p:nvPr>
            <p:ph type="title"/>
          </p:nvPr>
        </p:nvSpPr>
        <p:spPr/>
        <p:txBody>
          <a:bodyPr/>
          <a:lstStyle/>
          <a:p>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20000"/>
          </a:bodyPr>
          <a:lstStyle/>
          <a:p>
            <a:r>
              <a:rPr lang="en-US" dirty="0" smtClean="0"/>
              <a:t>The term, Accounting cycle, refers to the steps involved in business for all of these business actions within the accounting period. The business cycle is the collection of processes that record business event into the business records and determine in the industry of business statement. Journal entry (journalizing) the test balance is a list of reports and their balances in a given moment. Customarily, corporations make the test balance at the end of the accounting period. They identify statements in the order at which they appear in the journal. Debit balances appear in the left article and payment balances in the excellent article. Adjusting entries require taking the asset or liability account balance to its appropriate measure and updating the corresponding income or cost account. Adjusting entries are shown in the national book and then posted to the journal. All adjusting entries are created at the end of the business period.</a:t>
            </a:r>
          </a:p>
          <a:p>
            <a:r>
              <a:rPr lang="en-US" dirty="0" smtClean="0"/>
              <a:t> </a:t>
            </a:r>
          </a:p>
          <a:p>
            <a:endParaRPr lang="en-US" dirty="0"/>
          </a:p>
        </p:txBody>
      </p:sp>
      <p:sp>
        <p:nvSpPr>
          <p:cNvPr id="2" name="Title 1"/>
          <p:cNvSpPr>
            <a:spLocks noGrp="1"/>
          </p:cNvSpPr>
          <p:nvPr>
            <p:ph type="title"/>
          </p:nvPr>
        </p:nvSpPr>
        <p:spPr/>
        <p:txBody>
          <a:bodyPr>
            <a:normAutofit fontScale="90000"/>
          </a:bodyPr>
          <a:lstStyle/>
          <a:p>
            <a:r>
              <a:rPr lang="en-US" dirty="0" smtClean="0"/>
              <a:t>The Accounting Cycle</a:t>
            </a:r>
            <a:br>
              <a:rPr lang="en-US" dirty="0" smtClean="0"/>
            </a:b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0000" lnSpcReduction="20000"/>
          </a:bodyPr>
          <a:lstStyle/>
          <a:p>
            <a:r>
              <a:rPr lang="en-US" dirty="0" smtClean="0"/>
              <a:t>Close entries happen at the end of the business cycle as a collection of journal entries. These closing entries help to move that balances out of specific temporary reports and into lasting ones. This resets the weight of the transient stories to zero, willing to be the next business period. The income statement explanation serves as a brief explanation used but during the end process. It comprises all the organization's revenues and expenses for the new business period. In other words, it contains profit or the amount of the advantages that continues after subtracting all business expenses, reduction, loan service cost, and taxes.</a:t>
            </a:r>
          </a:p>
          <a:p>
            <a:r>
              <a:rPr lang="en-US" dirty="0" smtClean="0"/>
              <a:t> </a:t>
            </a:r>
          </a:p>
          <a:p>
            <a:r>
              <a:rPr lang="en-US" dirty="0" smtClean="0"/>
              <a:t>Both types of corporations have this same business cycle. Transactions are posted in the national book, and so these totals are displayed to the relevant national ledger reports. At the end of the Accounting cycle, whether it is monthly, quarterly or yearly, reports At the national journal that involves adjusting are corrected and that financial statements are prepared. Once the reports are shut out for this end, they are reopened with the fixed amounts and the current business period starts.</a:t>
            </a:r>
          </a:p>
          <a:p>
            <a:endParaRPr lang="en-US" dirty="0"/>
          </a:p>
        </p:txBody>
      </p:sp>
      <p:sp>
        <p:nvSpPr>
          <p:cNvPr id="2" name="Title 1"/>
          <p:cNvSpPr>
            <a:spLocks noGrp="1"/>
          </p:cNvSpPr>
          <p:nvPr>
            <p:ph type="title"/>
          </p:nvPr>
        </p:nvSpPr>
        <p:spPr/>
        <p:txBody>
          <a:bodyPr/>
          <a:lstStyle/>
          <a:p>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smtClean="0"/>
              <a:t>To optimize value to users, business reports must be released quickly after the end of the relevant business cycle. Business reports released one (1) month after the end of the business cycle would remain much more important to users than accounts published twelve months after the end of the same accounting period. Business studies should be consistent over time; that is, there is the assumption that when the accounting rule or reporting method is adopted, it can be applied for all similar transactions and events.</a:t>
            </a:r>
          </a:p>
          <a:p>
            <a:endParaRPr lang="en-US" dirty="0"/>
          </a:p>
        </p:txBody>
      </p:sp>
      <p:sp>
        <p:nvSpPr>
          <p:cNvPr id="2" name="Title 1"/>
          <p:cNvSpPr>
            <a:spLocks noGrp="1"/>
          </p:cNvSpPr>
          <p:nvPr>
            <p:ph type="title"/>
          </p:nvPr>
        </p:nvSpPr>
        <p:spPr/>
        <p:txBody>
          <a:bodyPr/>
          <a:lstStyle/>
          <a:p>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0000" lnSpcReduction="20000"/>
          </a:bodyPr>
          <a:lstStyle/>
          <a:p>
            <a:r>
              <a:rPr lang="en-US" dirty="0" smtClean="0"/>
              <a:t>Performs the examination of internal control at business reporting and issues the study on administration's classification of internal control at financial reporting and the strength of internal control at business reporting; also performs an audit of the company's financial statements. This attestation study would require more work by the company's auditors because the internal-control test is different from the financial-statement examination. Beliefs in accounting studies do not give certainty about the strength of the accounting entity's internal controls. There is some overlap at business, but only in the internal-control test does the auditor collect enough information from investigation and experiment to assess the operating effectiveness of all essential controls in the financial reporting process.</a:t>
            </a:r>
          </a:p>
          <a:p>
            <a:r>
              <a:rPr lang="en-US" dirty="0" smtClean="0"/>
              <a:t> </a:t>
            </a:r>
          </a:p>
          <a:p>
            <a:r>
              <a:rPr lang="en-US" dirty="0" smtClean="0"/>
              <a:t>Assessment of the system and internal power systems: The institution of the adequate system and internal control systems is the duty of administration which requires appropriate care continually. The administration usually assigns domestic auditing particular responsibility for reviewing these organizations, monitoring their process and recommending improvements to it</a:t>
            </a:r>
          </a:p>
          <a:p>
            <a:r>
              <a:rPr lang="en-US" dirty="0" smtClean="0"/>
              <a:t> </a:t>
            </a:r>
          </a:p>
          <a:p>
            <a:endParaRPr lang="en-US" dirty="0"/>
          </a:p>
        </p:txBody>
      </p:sp>
      <p:sp>
        <p:nvSpPr>
          <p:cNvPr id="2" name="Title 1"/>
          <p:cNvSpPr>
            <a:spLocks noGrp="1"/>
          </p:cNvSpPr>
          <p:nvPr>
            <p:ph type="title"/>
          </p:nvPr>
        </p:nvSpPr>
        <p:spPr/>
        <p:txBody>
          <a:bodyPr>
            <a:normAutofit fontScale="90000"/>
          </a:bodyPr>
          <a:lstStyle/>
          <a:p>
            <a:r>
              <a:rPr lang="en-US" dirty="0" smtClean="0"/>
              <a:t>Internal Controls</a:t>
            </a:r>
            <a:br>
              <a:rPr lang="en-US" dirty="0" smtClean="0"/>
            </a:b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7500" lnSpcReduction="20000"/>
          </a:bodyPr>
          <a:lstStyle/>
          <a:p>
            <a:r>
              <a:rPr lang="en-US" dirty="0" smtClean="0"/>
              <a:t>They are maintaining a robust internal power situation. Our structure of internal controls includes written policies and procedures, separation of responsibilities, and the thorough choice and growth of employees. This method is planned to give reasonable certainty that dealings are performed as authorized and suitably shown, that possessions represent safeguarded, and that business records are sufficiently tested to allow the preparation of financial statements that conform in all material respects with accounting principles generally accepted in the United States of America.</a:t>
            </a:r>
          </a:p>
          <a:p>
            <a:r>
              <a:rPr lang="en-US" dirty="0" smtClean="0"/>
              <a:t> </a:t>
            </a:r>
          </a:p>
          <a:p>
            <a:r>
              <a:rPr lang="en-US" dirty="0" smtClean="0"/>
              <a:t> </a:t>
            </a:r>
          </a:p>
          <a:p>
            <a:r>
              <a:rPr lang="en-US" dirty="0" smtClean="0"/>
              <a:t>The company's organization is in charge of these business statements, for keeping efficient internal control at business reporting, and for its assessment of the strength of internal control at business reporting, included in the accompanying. We must communicate the opinion on the organization's financial statements and the opinion on the organization's internal control over business reporting from our audits.</a:t>
            </a:r>
          </a:p>
          <a:p>
            <a:endParaRPr lang="en-US" dirty="0"/>
          </a:p>
        </p:txBody>
      </p:sp>
      <p:sp>
        <p:nvSpPr>
          <p:cNvPr id="2" name="Title 1"/>
          <p:cNvSpPr>
            <a:spLocks noGrp="1"/>
          </p:cNvSpPr>
          <p:nvPr>
            <p:ph type="title"/>
          </p:nvPr>
        </p:nvSpPr>
        <p:spPr/>
        <p:txBody>
          <a:bodyPr/>
          <a:lstStyle/>
          <a:p>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r>
              <a:rPr lang="en-US" dirty="0" smtClean="0"/>
              <a:t>These four reduction methods above are used for managerial and job evaluation purposes. And although it's crucial to see these depreciation methods, some smaller business owners can show depreciation as their accountants estimate it for the tax return. That ensures that balance sheet matches the tax return, which in exchange makes it easier to confirm the quality of these business statements. Tax reduction is distinct from depreciation shown for managerial purposes. Tax reduction is a method called MACRS, which stands for modified fast price improvement method. MACRS is the kind of accelerated discount, and the Bureau publishes tables for each type of place. You will see more about MACRS depreciation and examine these tables on the IRS's site.</a:t>
            </a:r>
          </a:p>
          <a:p>
            <a:endParaRPr lang="en-US" dirty="0"/>
          </a:p>
        </p:txBody>
      </p:sp>
      <p:sp>
        <p:nvSpPr>
          <p:cNvPr id="2" name="Title 1"/>
          <p:cNvSpPr>
            <a:spLocks noGrp="1"/>
          </p:cNvSpPr>
          <p:nvPr>
            <p:ph type="title"/>
          </p:nvPr>
        </p:nvSpPr>
        <p:spPr/>
        <p:txBody>
          <a:bodyPr>
            <a:normAutofit fontScale="90000"/>
          </a:bodyPr>
          <a:lstStyle/>
          <a:p>
            <a:r>
              <a:rPr lang="en-US" dirty="0" smtClean="0"/>
              <a:t>Methods of Depreciation</a:t>
            </a:r>
            <a:br>
              <a:rPr lang="en-US" dirty="0" smtClean="0"/>
            </a:b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smtClean="0"/>
              <a:t>The simplest and most commonly used reduction method when estimating depreciation cost on this income statement is called the straight road reduction method. Although it might be intimidating, this straight-line reduction method is the easiest to see. This procedure is direct, and it does this work for the number of jobs as these firms don't want one of the most rigorous </a:t>
            </a:r>
            <a:r>
              <a:rPr lang="en-US" dirty="0" smtClean="0"/>
              <a:t>methodologies (</a:t>
            </a:r>
            <a:r>
              <a:rPr lang="en-US" dirty="0" err="1" smtClean="0"/>
              <a:t>Bendell</a:t>
            </a:r>
            <a:r>
              <a:rPr lang="en-US" dirty="0" smtClean="0"/>
              <a:t>, </a:t>
            </a:r>
            <a:r>
              <a:rPr lang="en-US" dirty="0" smtClean="0"/>
              <a:t>2017).</a:t>
            </a:r>
            <a:endParaRPr lang="en-US" dirty="0" smtClean="0"/>
          </a:p>
          <a:p>
            <a:endParaRPr lang="en-US" dirty="0" smtClean="0"/>
          </a:p>
          <a:p>
            <a:endParaRPr lang="en-US" dirty="0"/>
          </a:p>
        </p:txBody>
      </p:sp>
      <p:sp>
        <p:nvSpPr>
          <p:cNvPr id="2" name="Title 1"/>
          <p:cNvSpPr>
            <a:spLocks noGrp="1"/>
          </p:cNvSpPr>
          <p:nvPr>
            <p:ph type="title"/>
          </p:nvPr>
        </p:nvSpPr>
        <p:spPr/>
        <p:txBody>
          <a:bodyPr/>
          <a:lstStyle/>
          <a:p>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smtClean="0"/>
              <a:t>Because of its ease, correct line method of reduction is the most commonly used reduction method. Business rules require corporations to devalue their fixed assets using a way that best reflects the structure in which these assets are being utilized. While this straight-line method is suitable in many places, some fixed assets put more value in first periods. In such areas, different depreciation methods are more appropriate.</a:t>
            </a:r>
          </a:p>
          <a:p>
            <a:endParaRPr lang="en-US" dirty="0"/>
          </a:p>
        </p:txBody>
      </p:sp>
      <p:sp>
        <p:nvSpPr>
          <p:cNvPr id="2" name="Title 1"/>
          <p:cNvSpPr>
            <a:spLocks noGrp="1"/>
          </p:cNvSpPr>
          <p:nvPr>
            <p:ph type="title"/>
          </p:nvPr>
        </p:nvSpPr>
        <p:spPr/>
        <p:txBody>
          <a:bodyPr/>
          <a:lstStyle/>
          <a:p>
            <a:endParaRPr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r>
              <a:rPr lang="en-US" dirty="0" smtClean="0"/>
              <a:t>The fast reduction is an alternative to the straight-line reduction method. Compared to the straight-line method, accelerated reduction methods allow for more reduction in the first years of the asset's lifetime but then less depreciation in those previous years. Under any reduction method, the highest decrease during the time of the asset is restricted to the value of the asset. The change in depreciation methods affects when you can describe this depreciation. It's a matter of timing. Again, the gross decrease within the lifetime of the asset is the one irrespective of the depreciation method </a:t>
            </a:r>
            <a:r>
              <a:rPr lang="en-US" dirty="0" smtClean="0"/>
              <a:t>used (</a:t>
            </a:r>
            <a:r>
              <a:rPr lang="en-US" dirty="0" err="1" smtClean="0"/>
              <a:t>Sekaran</a:t>
            </a:r>
            <a:r>
              <a:rPr lang="en-US" dirty="0" smtClean="0"/>
              <a:t> et al. 2016)</a:t>
            </a:r>
            <a:endParaRPr lang="en-US" dirty="0" smtClean="0"/>
          </a:p>
          <a:p>
            <a:endParaRPr lang="en-US" dirty="0"/>
          </a:p>
        </p:txBody>
      </p:sp>
      <p:sp>
        <p:nvSpPr>
          <p:cNvPr id="2" name="Title 1"/>
          <p:cNvSpPr>
            <a:spLocks noGrp="1"/>
          </p:cNvSpPr>
          <p:nvPr>
            <p:ph type="title"/>
          </p:nvPr>
        </p:nvSpPr>
        <p:spPr/>
        <p:txBody>
          <a:bodyPr/>
          <a:lstStyle/>
          <a:p>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r>
              <a:rPr lang="en-US" dirty="0" smtClean="0"/>
              <a:t>There are actual obligations and long-term liabilities, new assets and long-term assets, and someone's assets. The business would accidentally place the long-term commitment into the original liability article, effectively increasing the amount of debt that would need to be repaid within the future year. This small mistake might cause the business to lose customers or even investor assets, since its companies may seem less balanced in writing. At once, it was standard practice to “stop these books” at the end of this year and refuse to open them, since the knowledge is not expected to change. Nevertheless, the software solutions some businesses rely on </a:t>
            </a:r>
            <a:r>
              <a:rPr lang="en-US" dirty="0" err="1" smtClean="0"/>
              <a:t>don’’t</a:t>
            </a:r>
            <a:r>
              <a:rPr lang="en-US" dirty="0" smtClean="0"/>
              <a:t> usually have the characteristic that locks books at the end of every year. This gives old balance sheets open to accidental entries after this fact, changing the business ' individual.</a:t>
            </a:r>
          </a:p>
          <a:p>
            <a:endParaRPr lang="en-US" dirty="0"/>
          </a:p>
        </p:txBody>
      </p:sp>
      <p:sp>
        <p:nvSpPr>
          <p:cNvPr id="2" name="Title 1"/>
          <p:cNvSpPr>
            <a:spLocks noGrp="1"/>
          </p:cNvSpPr>
          <p:nvPr>
            <p:ph type="title"/>
          </p:nvPr>
        </p:nvSpPr>
        <p:spPr/>
        <p:txBody>
          <a:bodyPr>
            <a:normAutofit fontScale="90000"/>
          </a:bodyPr>
          <a:lstStyle/>
          <a:p>
            <a:r>
              <a:rPr lang="en-US" dirty="0" smtClean="0"/>
              <a:t>Long-Term Liabilities</a:t>
            </a:r>
            <a:br>
              <a:rPr lang="en-US" dirty="0" smtClean="0"/>
            </a:br>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smtClean="0"/>
              <a:t>Long-Term obligations or non-current obligations are obligations that exist expected beyond the year or the standard operation period of the company. The typical process point is the amount of time it takes for the company to bring the product into cash. On the classified balance sheet, obligations are divided between real and long-term commitments to help users determine the organization's business position in short-term and long-term periods. Long-term obligations give users more knowledge about the long-term prosperity of this organization,</a:t>
            </a:r>
          </a:p>
          <a:p>
            <a:endParaRPr lang="en-US" dirty="0"/>
          </a:p>
        </p:txBody>
      </p:sp>
      <p:sp>
        <p:nvSpPr>
          <p:cNvPr id="2" name="Title 1"/>
          <p:cNvSpPr>
            <a:spLocks noGrp="1"/>
          </p:cNvSpPr>
          <p:nvPr>
            <p:ph type="title"/>
          </p:nvPr>
        </p:nvSpPr>
        <p:spPr/>
        <p:txBody>
          <a:bodyPr/>
          <a:lstStyle/>
          <a:p>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smtClean="0"/>
              <a:t>Long-term commitments refer to any responsibility that is not ongoing and includes bank loans, mortgage notes, specific deferred taxes, and this same. Significantly, some long-term notes may be classified partly as the new obligation and partly as a long-term obligation. This object classified as current could take the maximum quantity to be rewarded within the next year (or the operating cycle, if longer). Any amounts expected after this period could be presented as a long-term obligation.</a:t>
            </a:r>
          </a:p>
          <a:p>
            <a:endParaRPr lang="en-US" dirty="0"/>
          </a:p>
        </p:txBody>
      </p:sp>
      <p:sp>
        <p:nvSpPr>
          <p:cNvPr id="2" name="Title 1"/>
          <p:cNvSpPr>
            <a:spLocks noGrp="1"/>
          </p:cNvSpPr>
          <p:nvPr>
            <p:ph type="title"/>
          </p:nvPr>
        </p:nvSpPr>
        <p:spPr/>
        <p:txBody>
          <a:bodyPr/>
          <a:lstStyle/>
          <a:p>
            <a:endParaRPr 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fontAlgn="t"/>
            <a:r>
              <a:rPr lang="en-US" dirty="0" err="1" smtClean="0"/>
              <a:t>Sekaran</a:t>
            </a:r>
            <a:r>
              <a:rPr lang="en-US" dirty="0" smtClean="0"/>
              <a:t>, U., &amp; </a:t>
            </a:r>
            <a:r>
              <a:rPr lang="en-US" dirty="0" err="1" smtClean="0"/>
              <a:t>Bougie</a:t>
            </a:r>
            <a:r>
              <a:rPr lang="en-US" dirty="0" smtClean="0"/>
              <a:t>, R. (2016). </a:t>
            </a:r>
            <a:r>
              <a:rPr lang="en-US" i="1" dirty="0" smtClean="0"/>
              <a:t>Research methods for business: A skill building approach</a:t>
            </a:r>
            <a:r>
              <a:rPr lang="en-US" dirty="0" smtClean="0"/>
              <a:t>. John Wiley &amp; Sons</a:t>
            </a:r>
            <a:r>
              <a:rPr lang="en-US" dirty="0" smtClean="0"/>
              <a:t>.</a:t>
            </a:r>
          </a:p>
          <a:p>
            <a:pPr fontAlgn="t"/>
            <a:r>
              <a:rPr lang="en-US" dirty="0" err="1" smtClean="0"/>
              <a:t>Bendell</a:t>
            </a:r>
            <a:r>
              <a:rPr lang="en-US" dirty="0" smtClean="0"/>
              <a:t>, J. (2017). </a:t>
            </a:r>
            <a:r>
              <a:rPr lang="en-US" i="1" dirty="0" smtClean="0"/>
              <a:t>Terms for endearment: Business, NGOs and sustainable development</a:t>
            </a:r>
            <a:r>
              <a:rPr lang="en-US" dirty="0" smtClean="0"/>
              <a:t>. </a:t>
            </a:r>
            <a:r>
              <a:rPr lang="en-US" dirty="0" err="1" smtClean="0"/>
              <a:t>Routledge</a:t>
            </a:r>
            <a:r>
              <a:rPr lang="en-US" dirty="0" smtClean="0"/>
              <a:t>. </a:t>
            </a:r>
            <a:endParaRPr lang="en-US" dirty="0" smtClean="0"/>
          </a:p>
          <a:p>
            <a:pPr fontAlgn="t"/>
            <a:r>
              <a:rPr lang="en-US" dirty="0" err="1" smtClean="0"/>
              <a:t>Otley</a:t>
            </a:r>
            <a:r>
              <a:rPr lang="en-US" dirty="0" smtClean="0"/>
              <a:t>, D. (2016). The contingency theory of management accounting and control: 1980–2014. </a:t>
            </a:r>
            <a:r>
              <a:rPr lang="en-US" i="1" dirty="0" smtClean="0"/>
              <a:t>Management accounting research</a:t>
            </a:r>
            <a:r>
              <a:rPr lang="en-US" dirty="0" smtClean="0"/>
              <a:t>, </a:t>
            </a:r>
            <a:r>
              <a:rPr lang="en-US" i="1" dirty="0" smtClean="0"/>
              <a:t>31</a:t>
            </a:r>
            <a:r>
              <a:rPr lang="en-US" dirty="0" smtClean="0"/>
              <a:t>, 45-62. </a:t>
            </a:r>
            <a:br>
              <a:rPr lang="en-US" dirty="0" smtClean="0"/>
            </a:br>
            <a:endParaRPr lang="en-US" dirty="0"/>
          </a:p>
        </p:txBody>
      </p:sp>
      <p:sp>
        <p:nvSpPr>
          <p:cNvPr id="2" name="Title 1"/>
          <p:cNvSpPr>
            <a:spLocks noGrp="1"/>
          </p:cNvSpPr>
          <p:nvPr>
            <p:ph type="title"/>
          </p:nvPr>
        </p:nvSpPr>
        <p:spPr/>
        <p:txBody>
          <a:bodyPr/>
          <a:lstStyle/>
          <a:p>
            <a:r>
              <a:rPr lang="en-US" dirty="0" smtClean="0"/>
              <a:t>REFERENCES</a:t>
            </a:r>
            <a:endParaRPr lang="en-US"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aper">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Paper">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Paper">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28</TotalTime>
  <Words>2107</Words>
  <Application>Microsoft Office PowerPoint</Application>
  <PresentationFormat>On-screen Show (4:3)</PresentationFormat>
  <Paragraphs>52</Paragraphs>
  <Slides>22</Slides>
  <Notes>0</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Paper</vt:lpstr>
      <vt:lpstr>ACCOUNTING PRESENTATION</vt:lpstr>
      <vt:lpstr>Slide 2</vt:lpstr>
      <vt:lpstr>Slide 3</vt:lpstr>
      <vt:lpstr>Slide 4</vt:lpstr>
      <vt:lpstr>Slide 5</vt:lpstr>
      <vt:lpstr>Slide 6</vt:lpstr>
      <vt:lpstr>Interrelationships among Financial Statements </vt:lpstr>
      <vt:lpstr>Slide 8</vt:lpstr>
      <vt:lpstr>Slide 9</vt:lpstr>
      <vt:lpstr>The Accounting Cycle </vt:lpstr>
      <vt:lpstr>Slide 11</vt:lpstr>
      <vt:lpstr>Slide 12</vt:lpstr>
      <vt:lpstr>Internal Controls </vt:lpstr>
      <vt:lpstr>Slide 14</vt:lpstr>
      <vt:lpstr>Methods of Depreciation </vt:lpstr>
      <vt:lpstr>Slide 16</vt:lpstr>
      <vt:lpstr>Slide 17</vt:lpstr>
      <vt:lpstr>Slide 18</vt:lpstr>
      <vt:lpstr>Long-Term Liabilities </vt:lpstr>
      <vt:lpstr>Slide 20</vt:lpstr>
      <vt:lpstr>Slide 21</vt:lpstr>
      <vt:lpstr>REFERENCES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USER</cp:lastModifiedBy>
  <cp:revision>4</cp:revision>
  <dcterms:created xsi:type="dcterms:W3CDTF">2019-04-18T01:36:27Z</dcterms:created>
  <dcterms:modified xsi:type="dcterms:W3CDTF">2019-04-29T13:36:39Z</dcterms:modified>
</cp:coreProperties>
</file>